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0"/>
  </p:notesMasterIdLst>
  <p:sldIdLst>
    <p:sldId id="256" r:id="rId2"/>
    <p:sldId id="257" r:id="rId3"/>
    <p:sldId id="258" r:id="rId4"/>
    <p:sldId id="260" r:id="rId5"/>
    <p:sldId id="261" r:id="rId6"/>
    <p:sldId id="262" r:id="rId7"/>
    <p:sldId id="259"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p:scale>
          <a:sx n="80" d="100"/>
          <a:sy n="80" d="100"/>
        </p:scale>
        <p:origin x="37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356D94-4418-4C30-A7A9-DD9B9A6CC7B3}" type="datetimeFigureOut">
              <a:rPr lang="en-US" smtClean="0"/>
              <a:t>4/21/2020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8C66AA-1BCF-4CAB-864E-5EB333804CE2}" type="slidenum">
              <a:rPr lang="en-US" smtClean="0"/>
              <a:t>‹#›</a:t>
            </a:fld>
            <a:endParaRPr lang="en-US"/>
          </a:p>
        </p:txBody>
      </p:sp>
    </p:spTree>
    <p:extLst>
      <p:ext uri="{BB962C8B-B14F-4D97-AF65-F5344CB8AC3E}">
        <p14:creationId xmlns:p14="http://schemas.microsoft.com/office/powerpoint/2010/main" val="1990253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American Revolutionary War arose from growing tensions between residents of Great Britain’s 13 North American colonies and the colonial government, which represented the British Myths of the American Revolution History Smithsonian The American Revolution entailed some remarkable transformations--converting British colonists into American revolutionaries, and a cluster of colonies into a . 1778 - 1781. Treaty of Paris, 1783. </a:t>
            </a:r>
            <a:endParaRPr lang="en-US" dirty="0"/>
          </a:p>
        </p:txBody>
      </p:sp>
      <p:sp>
        <p:nvSpPr>
          <p:cNvPr id="4" name="Slide Number Placeholder 3"/>
          <p:cNvSpPr>
            <a:spLocks noGrp="1"/>
          </p:cNvSpPr>
          <p:nvPr>
            <p:ph type="sldNum" sz="quarter" idx="10"/>
          </p:nvPr>
        </p:nvSpPr>
        <p:spPr/>
        <p:txBody>
          <a:bodyPr/>
          <a:lstStyle/>
          <a:p>
            <a:fld id="{7D8C66AA-1BCF-4CAB-864E-5EB333804CE2}" type="slidenum">
              <a:rPr lang="en-US" smtClean="0"/>
              <a:t>3</a:t>
            </a:fld>
            <a:endParaRPr lang="en-US"/>
          </a:p>
        </p:txBody>
      </p:sp>
    </p:spTree>
    <p:extLst>
      <p:ext uri="{BB962C8B-B14F-4D97-AF65-F5344CB8AC3E}">
        <p14:creationId xmlns:p14="http://schemas.microsoft.com/office/powerpoint/2010/main" val="18821713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 Revolutionary War waged by the American colonies against Britain influenced political ideas and revolutions around the globe, as a small fledgling nation won its freedom from the greatest military force of its time.</a:t>
            </a:r>
            <a:endParaRPr lang="en-US" dirty="0"/>
          </a:p>
        </p:txBody>
      </p:sp>
      <p:sp>
        <p:nvSpPr>
          <p:cNvPr id="4" name="Slide Number Placeholder 3"/>
          <p:cNvSpPr>
            <a:spLocks noGrp="1"/>
          </p:cNvSpPr>
          <p:nvPr>
            <p:ph type="sldNum" sz="quarter" idx="10"/>
          </p:nvPr>
        </p:nvSpPr>
        <p:spPr/>
        <p:txBody>
          <a:bodyPr/>
          <a:lstStyle/>
          <a:p>
            <a:fld id="{7D8C66AA-1BCF-4CAB-864E-5EB333804CE2}" type="slidenum">
              <a:rPr lang="en-US" smtClean="0"/>
              <a:t>7</a:t>
            </a:fld>
            <a:endParaRPr lang="en-US"/>
          </a:p>
        </p:txBody>
      </p:sp>
    </p:spTree>
    <p:extLst>
      <p:ext uri="{BB962C8B-B14F-4D97-AF65-F5344CB8AC3E}">
        <p14:creationId xmlns:p14="http://schemas.microsoft.com/office/powerpoint/2010/main" val="28867436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1E71075A-1B65-487A-A49E-C4F13F7307CC}" type="datetimeFigureOut">
              <a:rPr lang="en-US" smtClean="0"/>
              <a:t>4/21/2020</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32F6A5D9-F5CC-4D4F-9F8C-B264293B12F0}"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58431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E71075A-1B65-487A-A49E-C4F13F7307CC}" type="datetimeFigureOut">
              <a:rPr lang="en-US" smtClean="0"/>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F6A5D9-F5CC-4D4F-9F8C-B264293B12F0}" type="slidenum">
              <a:rPr lang="en-US" smtClean="0"/>
              <a:t>‹#›</a:t>
            </a:fld>
            <a:endParaRPr lang="en-US"/>
          </a:p>
        </p:txBody>
      </p:sp>
    </p:spTree>
    <p:extLst>
      <p:ext uri="{BB962C8B-B14F-4D97-AF65-F5344CB8AC3E}">
        <p14:creationId xmlns:p14="http://schemas.microsoft.com/office/powerpoint/2010/main" val="4081715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71075A-1B65-487A-A49E-C4F13F7307CC}" type="datetimeFigureOut">
              <a:rPr lang="en-US" smtClean="0"/>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F6A5D9-F5CC-4D4F-9F8C-B264293B12F0}"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267322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E71075A-1B65-487A-A49E-C4F13F7307CC}" type="datetimeFigureOut">
              <a:rPr lang="en-US" smtClean="0"/>
              <a:t>4/21/2020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F6A5D9-F5CC-4D4F-9F8C-B264293B12F0}" type="slidenum">
              <a:rPr lang="en-US" smtClean="0"/>
              <a:t>‹#›</a:t>
            </a:fld>
            <a:endParaRPr lang="en-US"/>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25519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E71075A-1B65-487A-A49E-C4F13F7307CC}" type="datetimeFigureOut">
              <a:rPr lang="en-US" smtClean="0"/>
              <a:t>4/21/2020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2F6A5D9-F5CC-4D4F-9F8C-B264293B12F0}"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64573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E71075A-1B65-487A-A49E-C4F13F7307CC}" type="datetimeFigureOut">
              <a:rPr lang="en-US" smtClean="0"/>
              <a:t>4/21/2020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2F6A5D9-F5CC-4D4F-9F8C-B264293B12F0}"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769486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71075A-1B65-487A-A49E-C4F13F7307CC}" type="datetimeFigureOut">
              <a:rPr lang="en-US" smtClean="0"/>
              <a:t>4/21/2020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2F6A5D9-F5CC-4D4F-9F8C-B264293B12F0}" type="slidenum">
              <a:rPr lang="en-US" smtClean="0"/>
              <a:t>‹#›</a:t>
            </a:fld>
            <a:endParaRPr lang="en-US"/>
          </a:p>
        </p:txBody>
      </p:sp>
    </p:spTree>
    <p:extLst>
      <p:ext uri="{BB962C8B-B14F-4D97-AF65-F5344CB8AC3E}">
        <p14:creationId xmlns:p14="http://schemas.microsoft.com/office/powerpoint/2010/main" val="28269689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71075A-1B65-487A-A49E-C4F13F7307CC}" type="datetimeFigureOut">
              <a:rPr lang="en-US" smtClean="0"/>
              <a:t>4/21/2020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F6A5D9-F5CC-4D4F-9F8C-B264293B12F0}"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4385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71075A-1B65-487A-A49E-C4F13F7307CC}" type="datetimeFigureOut">
              <a:rPr lang="en-US" smtClean="0"/>
              <a:t>4/21/2020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F6A5D9-F5CC-4D4F-9F8C-B264293B12F0}" type="slidenum">
              <a:rPr lang="en-US" smtClean="0"/>
              <a:t>‹#›</a:t>
            </a:fld>
            <a:endParaRPr lang="en-US"/>
          </a:p>
        </p:txBody>
      </p:sp>
    </p:spTree>
    <p:extLst>
      <p:ext uri="{BB962C8B-B14F-4D97-AF65-F5344CB8AC3E}">
        <p14:creationId xmlns:p14="http://schemas.microsoft.com/office/powerpoint/2010/main" val="14641127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71075A-1B65-487A-A49E-C4F13F7307CC}" type="datetimeFigureOut">
              <a:rPr lang="en-US" smtClean="0"/>
              <a:t>4/21/2020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F6A5D9-F5CC-4D4F-9F8C-B264293B12F0}" type="slidenum">
              <a:rPr lang="en-US" smtClean="0"/>
              <a:t>‹#›</a:t>
            </a:fld>
            <a:endParaRPr lang="en-US"/>
          </a:p>
        </p:txBody>
      </p:sp>
    </p:spTree>
    <p:extLst>
      <p:ext uri="{BB962C8B-B14F-4D97-AF65-F5344CB8AC3E}">
        <p14:creationId xmlns:p14="http://schemas.microsoft.com/office/powerpoint/2010/main" val="4162636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71075A-1B65-487A-A49E-C4F13F7307CC}" type="datetimeFigureOut">
              <a:rPr lang="en-US" smtClean="0"/>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F6A5D9-F5CC-4D4F-9F8C-B264293B12F0}"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764176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71075A-1B65-487A-A49E-C4F13F7307CC}" type="datetimeFigureOut">
              <a:rPr lang="en-US" smtClean="0"/>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F6A5D9-F5CC-4D4F-9F8C-B264293B12F0}"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392076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71075A-1B65-487A-A49E-C4F13F7307CC}" type="datetimeFigureOut">
              <a:rPr lang="en-US" smtClean="0"/>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F6A5D9-F5CC-4D4F-9F8C-B264293B12F0}" type="slidenum">
              <a:rPr lang="en-US" smtClean="0"/>
              <a:t>‹#›</a:t>
            </a:fld>
            <a:endParaRPr lang="en-US"/>
          </a:p>
        </p:txBody>
      </p:sp>
    </p:spTree>
    <p:extLst>
      <p:ext uri="{BB962C8B-B14F-4D97-AF65-F5344CB8AC3E}">
        <p14:creationId xmlns:p14="http://schemas.microsoft.com/office/powerpoint/2010/main" val="41771757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71075A-1B65-487A-A49E-C4F13F7307CC}" type="datetimeFigureOut">
              <a:rPr lang="en-US" smtClean="0"/>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F6A5D9-F5CC-4D4F-9F8C-B264293B12F0}"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041953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71075A-1B65-487A-A49E-C4F13F7307CC}" type="datetimeFigureOut">
              <a:rPr lang="en-US" smtClean="0"/>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F6A5D9-F5CC-4D4F-9F8C-B264293B12F0}"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620945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E71075A-1B65-487A-A49E-C4F13F7307CC}" type="datetimeFigureOut">
              <a:rPr lang="en-US" smtClean="0"/>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F6A5D9-F5CC-4D4F-9F8C-B264293B12F0}"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279295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E71075A-1B65-487A-A49E-C4F13F7307CC}" type="datetimeFigureOut">
              <a:rPr lang="en-US" smtClean="0"/>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F6A5D9-F5CC-4D4F-9F8C-B264293B12F0}"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88196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E71075A-1B65-487A-A49E-C4F13F7307CC}" type="datetimeFigureOut">
              <a:rPr lang="en-US" smtClean="0"/>
              <a:t>4/21/2020</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2F6A5D9-F5CC-4D4F-9F8C-B264293B12F0}" type="slidenum">
              <a:rPr lang="en-US" smtClean="0"/>
              <a:t>‹#›</a:t>
            </a:fld>
            <a:endParaRPr lang="en-US"/>
          </a:p>
        </p:txBody>
      </p:sp>
    </p:spTree>
    <p:extLst>
      <p:ext uri="{BB962C8B-B14F-4D97-AF65-F5344CB8AC3E}">
        <p14:creationId xmlns:p14="http://schemas.microsoft.com/office/powerpoint/2010/main" val="123449272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hyperlink" Target="https://www.ducksters.com/history/american_revolution/causes_revolutionary_war.php" TargetMode="Externa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923674" y="1576136"/>
            <a:ext cx="6292515" cy="2634917"/>
          </a:xfrm>
        </p:spPr>
        <p:txBody>
          <a:bodyPr/>
          <a:lstStyle/>
          <a:p>
            <a:r>
              <a:rPr lang="en-US" dirty="0" smtClean="0"/>
              <a:t>Presentation – The American Revolution Event </a:t>
            </a:r>
          </a:p>
          <a:p>
            <a:endParaRPr lang="en-US" dirty="0"/>
          </a:p>
          <a:p>
            <a:r>
              <a:rPr lang="en-US" dirty="0" smtClean="0"/>
              <a:t>By </a:t>
            </a:r>
          </a:p>
          <a:p>
            <a:endParaRPr lang="en-US" dirty="0"/>
          </a:p>
          <a:p>
            <a:r>
              <a:rPr lang="en-US" dirty="0" smtClean="0"/>
              <a:t>Student Name </a:t>
            </a:r>
          </a:p>
        </p:txBody>
      </p:sp>
    </p:spTree>
    <p:extLst>
      <p:ext uri="{BB962C8B-B14F-4D97-AF65-F5344CB8AC3E}">
        <p14:creationId xmlns:p14="http://schemas.microsoft.com/office/powerpoint/2010/main" val="349044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55821" y="316998"/>
            <a:ext cx="9444790" cy="1325563"/>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lstStyle/>
          <a:p>
            <a:r>
              <a:rPr lang="en-US" dirty="0" smtClean="0"/>
              <a:t>Introduction </a:t>
            </a:r>
            <a:endParaRPr lang="en-US" dirty="0"/>
          </a:p>
        </p:txBody>
      </p:sp>
      <p:sp>
        <p:nvSpPr>
          <p:cNvPr id="3" name="Content Placeholder 2"/>
          <p:cNvSpPr>
            <a:spLocks noGrp="1"/>
          </p:cNvSpPr>
          <p:nvPr>
            <p:ph idx="1"/>
          </p:nvPr>
        </p:nvSpPr>
        <p:spPr>
          <a:xfrm>
            <a:off x="1455821" y="1825625"/>
            <a:ext cx="9444790" cy="3757028"/>
          </a:xfrm>
          <a:solidFill>
            <a:schemeClr val="accent2">
              <a:lumMod val="20000"/>
              <a:lumOff val="80000"/>
            </a:schemeClr>
          </a:solidFill>
        </p:spPr>
        <p:txBody>
          <a:bodyPr/>
          <a:lstStyle/>
          <a:p>
            <a:r>
              <a:rPr lang="en-US" dirty="0" smtClean="0"/>
              <a:t>In every society, there comes events that define certain decades. </a:t>
            </a:r>
          </a:p>
          <a:p>
            <a:r>
              <a:rPr lang="en-US" dirty="0" smtClean="0"/>
              <a:t>It is always very vital for people to understand the arcs and significances of such events. </a:t>
            </a:r>
          </a:p>
          <a:p>
            <a:r>
              <a:rPr lang="en-US" dirty="0" smtClean="0"/>
              <a:t>This presentation focuses on a decade-defining event in the history of the Americans and the entire world in general – </a:t>
            </a:r>
            <a:r>
              <a:rPr lang="en-US" b="1" dirty="0" smtClean="0"/>
              <a:t>THE AMERICAN REVOLUTION. </a:t>
            </a:r>
          </a:p>
          <a:p>
            <a:pPr marL="0" indent="0" algn="ctr">
              <a:buNone/>
            </a:pPr>
            <a:r>
              <a:rPr lang="en-US" b="1" i="1" dirty="0" smtClean="0"/>
              <a:t>Welcome!</a:t>
            </a:r>
            <a:endParaRPr lang="en-US" b="1" i="1" dirty="0"/>
          </a:p>
        </p:txBody>
      </p:sp>
    </p:spTree>
    <p:extLst>
      <p:ext uri="{BB962C8B-B14F-4D97-AF65-F5344CB8AC3E}">
        <p14:creationId xmlns:p14="http://schemas.microsoft.com/office/powerpoint/2010/main" val="16906701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9788" y="854242"/>
            <a:ext cx="4343400" cy="721895"/>
          </a:xfrm>
        </p:spPr>
        <p:txBody>
          <a:bodyPr/>
          <a:lstStyle/>
          <a:p>
            <a:r>
              <a:rPr lang="en-US" dirty="0" smtClean="0"/>
              <a:t>The American Revolution</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 </a:t>
            </a:r>
          </a:p>
        </p:txBody>
      </p:sp>
      <p:sp>
        <p:nvSpPr>
          <p:cNvPr id="5" name="Text Placeholder 4"/>
          <p:cNvSpPr>
            <a:spLocks noGrp="1"/>
          </p:cNvSpPr>
          <p:nvPr>
            <p:ph type="body" sz="half" idx="2"/>
          </p:nvPr>
        </p:nvSpPr>
        <p:spPr>
          <a:xfrm>
            <a:off x="1075268" y="1747920"/>
            <a:ext cx="4343400" cy="3753017"/>
          </a:xfrm>
        </p:spPr>
        <p:txBody>
          <a:bodyPr>
            <a:normAutofit fontScale="92500" lnSpcReduction="10000"/>
          </a:bodyPr>
          <a:lstStyle/>
          <a:p>
            <a:pPr algn="l"/>
            <a:r>
              <a:rPr lang="en-US" sz="2000" dirty="0" smtClean="0"/>
              <a:t>The American Revolution took place between 1775-1783. </a:t>
            </a:r>
          </a:p>
          <a:p>
            <a:pPr algn="l"/>
            <a:r>
              <a:rPr lang="en-US" sz="2000" dirty="0" smtClean="0"/>
              <a:t>The shockwaves of this event are felt up to this day. </a:t>
            </a:r>
          </a:p>
          <a:p>
            <a:pPr algn="l"/>
            <a:r>
              <a:rPr lang="en-US" sz="2000" dirty="0" smtClean="0"/>
              <a:t>It signaled the inception of American Independence. </a:t>
            </a:r>
          </a:p>
          <a:p>
            <a:pPr algn="l"/>
            <a:r>
              <a:rPr lang="en-US" sz="2000" dirty="0" smtClean="0"/>
              <a:t>The revolution took ideas from early Greece and Rome civilizations. </a:t>
            </a:r>
          </a:p>
          <a:p>
            <a:pPr algn="l"/>
            <a:r>
              <a:rPr lang="en-US" sz="2000" dirty="0" smtClean="0"/>
              <a:t>These ideas were combined with the Christian Bible to revolt against an unbending authority. </a:t>
            </a:r>
            <a:endParaRPr lang="en-US" sz="2000" dirty="0" smtClean="0"/>
          </a:p>
        </p:txBody>
      </p:sp>
      <p:pic>
        <p:nvPicPr>
          <p:cNvPr id="6" name="Picture 5"/>
          <p:cNvPicPr>
            <a:picLocks noChangeAspect="1"/>
          </p:cNvPicPr>
          <p:nvPr/>
        </p:nvPicPr>
        <p:blipFill>
          <a:blip r:embed="rId3"/>
          <a:stretch>
            <a:fillRect/>
          </a:stretch>
        </p:blipFill>
        <p:spPr>
          <a:xfrm>
            <a:off x="5799221" y="1390900"/>
            <a:ext cx="5305926" cy="4066674"/>
          </a:xfrm>
          <a:prstGeom prst="rect">
            <a:avLst/>
          </a:prstGeom>
        </p:spPr>
      </p:pic>
    </p:spTree>
    <p:extLst>
      <p:ext uri="{BB962C8B-B14F-4D97-AF65-F5344CB8AC3E}">
        <p14:creationId xmlns:p14="http://schemas.microsoft.com/office/powerpoint/2010/main" val="30913978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998620"/>
            <a:ext cx="3932237" cy="1203159"/>
          </a:xfrm>
        </p:spPr>
        <p:txBody>
          <a:bodyPr/>
          <a:lstStyle/>
          <a:p>
            <a:r>
              <a:rPr lang="en-US" dirty="0" smtClean="0"/>
              <a:t>Causes; founding of colonies  </a:t>
            </a:r>
            <a:endParaRPr lang="en-US" dirty="0"/>
          </a:p>
        </p:txBody>
      </p:sp>
      <p:sp>
        <p:nvSpPr>
          <p:cNvPr id="3" name="Content Placeholder 2"/>
          <p:cNvSpPr>
            <a:spLocks noGrp="1"/>
          </p:cNvSpPr>
          <p:nvPr>
            <p:ph idx="1"/>
          </p:nvPr>
        </p:nvSpPr>
        <p:spPr>
          <a:xfrm>
            <a:off x="5534526" y="1443788"/>
            <a:ext cx="5820862" cy="3814011"/>
          </a:xfrm>
        </p:spPr>
        <p:txBody>
          <a:bodyPr>
            <a:normAutofit lnSpcReduction="10000"/>
          </a:bodyPr>
          <a:lstStyle/>
          <a:p>
            <a:pPr marL="0" indent="0">
              <a:buNone/>
            </a:pPr>
            <a:r>
              <a:rPr lang="en-US" dirty="0" smtClean="0">
                <a:latin typeface="+mj-lt"/>
              </a:rPr>
              <a:t>French and Indian War </a:t>
            </a:r>
          </a:p>
          <a:p>
            <a:r>
              <a:rPr lang="en-US" sz="1600" dirty="0" smtClean="0"/>
              <a:t>It was another cause of the Revolutionary War</a:t>
            </a:r>
          </a:p>
          <a:p>
            <a:r>
              <a:rPr lang="en-US" sz="1600" dirty="0" smtClean="0"/>
              <a:t>It lasted 1754 to 1763 (Graf, 2010).  </a:t>
            </a:r>
          </a:p>
          <a:p>
            <a:r>
              <a:rPr lang="en-US" sz="1600" dirty="0" smtClean="0"/>
              <a:t>Was a fight between American colonies and the new France. </a:t>
            </a:r>
          </a:p>
          <a:p>
            <a:r>
              <a:rPr lang="en-US" sz="1600" dirty="0" smtClean="0"/>
              <a:t>Both sides had Native American tribes’ alliances. </a:t>
            </a:r>
          </a:p>
          <a:p>
            <a:r>
              <a:rPr lang="en-US" sz="1600" dirty="0" smtClean="0"/>
              <a:t>British troops allied with the colonists to help them fight but were stationed in the colonies for protection afterwards. </a:t>
            </a:r>
          </a:p>
          <a:p>
            <a:r>
              <a:rPr lang="en-US" sz="1600" dirty="0" smtClean="0"/>
              <a:t>The troops were paid for and Britain needed money to pay for them. </a:t>
            </a:r>
          </a:p>
          <a:p>
            <a:r>
              <a:rPr lang="en-US" sz="1600" dirty="0" smtClean="0"/>
              <a:t>The British parliament thought it wise to tax the American colonies in order to pay for the troops. </a:t>
            </a:r>
          </a:p>
          <a:p>
            <a:endParaRPr lang="en-US" sz="1600" dirty="0" smtClean="0"/>
          </a:p>
          <a:p>
            <a:endParaRPr lang="en-US" sz="1600" dirty="0" smtClean="0"/>
          </a:p>
          <a:p>
            <a:endParaRPr lang="en-US" dirty="0"/>
          </a:p>
        </p:txBody>
      </p:sp>
      <p:sp>
        <p:nvSpPr>
          <p:cNvPr id="4" name="Text Placeholder 3"/>
          <p:cNvSpPr>
            <a:spLocks noGrp="1"/>
          </p:cNvSpPr>
          <p:nvPr>
            <p:ph type="body" sz="half" idx="2"/>
          </p:nvPr>
        </p:nvSpPr>
        <p:spPr>
          <a:xfrm>
            <a:off x="924009" y="2382252"/>
            <a:ext cx="3932237" cy="2177715"/>
          </a:xfrm>
        </p:spPr>
        <p:txBody>
          <a:bodyPr/>
          <a:lstStyle/>
          <a:p>
            <a:pPr marL="285750" indent="-285750" algn="l">
              <a:buFont typeface="Arial" panose="020B0604020202020204" pitchFamily="34" charset="0"/>
              <a:buChar char="•"/>
            </a:pPr>
            <a:r>
              <a:rPr lang="en-US" dirty="0" smtClean="0"/>
              <a:t>Of the American colonies, majority had escaped religious persecution from England. </a:t>
            </a:r>
          </a:p>
          <a:p>
            <a:pPr marL="285750" indent="-285750" algn="l">
              <a:buFont typeface="Arial" panose="020B0604020202020204" pitchFamily="34" charset="0"/>
              <a:buChar char="•"/>
            </a:pPr>
            <a:r>
              <a:rPr lang="en-US" dirty="0" smtClean="0"/>
              <a:t>As the British government got more involved in the affairs of colonies, people started worrying that they’d lose their freedom. </a:t>
            </a:r>
          </a:p>
          <a:p>
            <a:pPr marL="285750" indent="-285750">
              <a:buFont typeface="Arial" panose="020B0604020202020204" pitchFamily="34" charset="0"/>
              <a:buChar char="•"/>
            </a:pPr>
            <a:endParaRPr lang="en-US" dirty="0" smtClean="0"/>
          </a:p>
        </p:txBody>
      </p:sp>
    </p:spTree>
    <p:extLst>
      <p:ext uri="{BB962C8B-B14F-4D97-AF65-F5344CB8AC3E}">
        <p14:creationId xmlns:p14="http://schemas.microsoft.com/office/powerpoint/2010/main" val="253355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2526" y="770020"/>
            <a:ext cx="6845969" cy="1287379"/>
          </a:xfrm>
        </p:spPr>
        <p:txBody>
          <a:bodyPr/>
          <a:lstStyle/>
          <a:p>
            <a:r>
              <a:rPr lang="en-US" b="1" dirty="0"/>
              <a:t>Taxes, Laws, and More </a:t>
            </a:r>
            <a:r>
              <a:rPr lang="en-US" b="1" dirty="0" smtClean="0"/>
              <a:t>Taxes</a:t>
            </a:r>
            <a:endParaRPr lang="en-US" dirty="0"/>
          </a:p>
        </p:txBody>
      </p:sp>
      <p:sp>
        <p:nvSpPr>
          <p:cNvPr id="4" name="Text Placeholder 3"/>
          <p:cNvSpPr>
            <a:spLocks noGrp="1"/>
          </p:cNvSpPr>
          <p:nvPr>
            <p:ph type="body" sz="half" idx="2"/>
          </p:nvPr>
        </p:nvSpPr>
        <p:spPr>
          <a:xfrm>
            <a:off x="962526" y="2057400"/>
            <a:ext cx="8867274" cy="3272589"/>
          </a:xfrm>
        </p:spPr>
        <p:txBody>
          <a:bodyPr>
            <a:normAutofit/>
          </a:bodyPr>
          <a:lstStyle/>
          <a:p>
            <a:pPr marL="285750" indent="-285750" algn="l">
              <a:buFont typeface="Arial" panose="020B0604020202020204" pitchFamily="34" charset="0"/>
              <a:buChar char="•"/>
            </a:pPr>
            <a:r>
              <a:rPr lang="en-US" sz="2000" dirty="0"/>
              <a:t>In 1764, </a:t>
            </a:r>
            <a:r>
              <a:rPr lang="en-US" sz="2000" dirty="0" smtClean="0"/>
              <a:t>the British government began </a:t>
            </a:r>
            <a:r>
              <a:rPr lang="en-US" sz="2000" dirty="0"/>
              <a:t>to impose new laws and </a:t>
            </a:r>
            <a:r>
              <a:rPr lang="en-US" sz="2000" dirty="0" smtClean="0"/>
              <a:t>taxes (</a:t>
            </a:r>
            <a:r>
              <a:rPr lang="en-US" sz="2000" dirty="0"/>
              <a:t>Graf, </a:t>
            </a:r>
            <a:r>
              <a:rPr lang="en-US" sz="2000" dirty="0" smtClean="0"/>
              <a:t>2010).</a:t>
            </a:r>
          </a:p>
          <a:p>
            <a:pPr marL="285750" indent="-285750" algn="l">
              <a:buFont typeface="Arial" panose="020B0604020202020204" pitchFamily="34" charset="0"/>
              <a:buChar char="•"/>
            </a:pPr>
            <a:r>
              <a:rPr lang="en-US" sz="2000" dirty="0" smtClean="0"/>
              <a:t>Examples of them included </a:t>
            </a:r>
            <a:r>
              <a:rPr lang="en-US" sz="2000" dirty="0"/>
              <a:t>the Sugar Act, Currency Act, Quartering Act, and the Stamp Act</a:t>
            </a:r>
            <a:r>
              <a:rPr lang="en-US" sz="2000" dirty="0" smtClean="0"/>
              <a:t>.</a:t>
            </a:r>
          </a:p>
          <a:p>
            <a:pPr marL="285750" indent="-285750" algn="l">
              <a:buFont typeface="Arial" panose="020B0604020202020204" pitchFamily="34" charset="0"/>
              <a:buChar char="•"/>
            </a:pPr>
            <a:r>
              <a:rPr lang="en-US" sz="2000" dirty="0" smtClean="0"/>
              <a:t>Colonists never liked the move - the </a:t>
            </a:r>
            <a:r>
              <a:rPr lang="en-US" sz="2000" dirty="0"/>
              <a:t>new </a:t>
            </a:r>
            <a:r>
              <a:rPr lang="en-US" sz="2000" dirty="0" smtClean="0"/>
              <a:t>taxes. </a:t>
            </a:r>
          </a:p>
          <a:p>
            <a:pPr marL="285750" indent="-285750" algn="l">
              <a:buFont typeface="Arial" panose="020B0604020202020204" pitchFamily="34" charset="0"/>
              <a:buChar char="•"/>
            </a:pPr>
            <a:r>
              <a:rPr lang="en-US" sz="2000" dirty="0" smtClean="0"/>
              <a:t>The colonists declined to pay since they had no reps in the British parliament. </a:t>
            </a:r>
          </a:p>
          <a:p>
            <a:pPr marL="285750" indent="-285750" algn="l">
              <a:buFont typeface="Arial" panose="020B0604020202020204" pitchFamily="34" charset="0"/>
              <a:buChar char="•"/>
            </a:pPr>
            <a:r>
              <a:rPr lang="en-US" sz="2000" dirty="0" smtClean="0"/>
              <a:t>They came up with the slogan </a:t>
            </a:r>
            <a:r>
              <a:rPr lang="en-US" sz="2000" b="1" dirty="0"/>
              <a:t>"No Taxation Without Representation</a:t>
            </a:r>
            <a:r>
              <a:rPr lang="en-US" sz="2000" b="1" dirty="0" smtClean="0"/>
              <a:t>.“</a:t>
            </a:r>
          </a:p>
          <a:p>
            <a:pPr marL="285750" indent="-285750" algn="l">
              <a:buFont typeface="Arial" panose="020B0604020202020204" pitchFamily="34" charset="0"/>
              <a:buChar char="•"/>
            </a:pPr>
            <a:r>
              <a:rPr lang="en-US" sz="2000" dirty="0" smtClean="0"/>
              <a:t>These were likely termed as unnecessary policy impositions</a:t>
            </a:r>
          </a:p>
          <a:p>
            <a:pPr marL="285750" indent="-285750" algn="l">
              <a:buFont typeface="Arial" panose="020B0604020202020204" pitchFamily="34" charset="0"/>
              <a:buChar char="•"/>
            </a:pPr>
            <a:endParaRPr lang="en-US" dirty="0"/>
          </a:p>
        </p:txBody>
      </p:sp>
    </p:spTree>
    <p:extLst>
      <p:ext uri="{BB962C8B-B14F-4D97-AF65-F5344CB8AC3E}">
        <p14:creationId xmlns:p14="http://schemas.microsoft.com/office/powerpoint/2010/main" val="2399826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668866"/>
          </a:xfrm>
        </p:spPr>
        <p:txBody>
          <a:bodyPr>
            <a:normAutofit/>
          </a:bodyPr>
          <a:lstStyle/>
          <a:p>
            <a:r>
              <a:rPr lang="en-US" sz="2800" dirty="0" smtClean="0"/>
              <a:t>Boston Protests </a:t>
            </a:r>
            <a:endParaRPr lang="en-US" sz="2800" dirty="0"/>
          </a:p>
        </p:txBody>
      </p:sp>
      <p:sp>
        <p:nvSpPr>
          <p:cNvPr id="14" name="Content Placeholder 13"/>
          <p:cNvSpPr>
            <a:spLocks noGrp="1"/>
          </p:cNvSpPr>
          <p:nvPr>
            <p:ph idx="1"/>
          </p:nvPr>
        </p:nvSpPr>
        <p:spPr/>
        <p:txBody>
          <a:bodyPr/>
          <a:lstStyle/>
          <a:p>
            <a:pPr marL="0" indent="0">
              <a:buNone/>
            </a:pPr>
            <a:r>
              <a:rPr lang="en-US" dirty="0" smtClean="0"/>
              <a:t> </a:t>
            </a:r>
            <a:endParaRPr lang="en-US" dirty="0"/>
          </a:p>
        </p:txBody>
      </p:sp>
      <p:sp>
        <p:nvSpPr>
          <p:cNvPr id="15" name="Text Placeholder 14"/>
          <p:cNvSpPr>
            <a:spLocks noGrp="1"/>
          </p:cNvSpPr>
          <p:nvPr>
            <p:ph type="body" sz="half" idx="2"/>
          </p:nvPr>
        </p:nvSpPr>
        <p:spPr>
          <a:xfrm>
            <a:off x="1293811" y="2298032"/>
            <a:ext cx="3718455" cy="3171437"/>
          </a:xfrm>
        </p:spPr>
        <p:txBody>
          <a:bodyPr>
            <a:normAutofit fontScale="70000" lnSpcReduction="20000"/>
          </a:bodyPr>
          <a:lstStyle/>
          <a:p>
            <a:pPr marL="285750" indent="-285750" algn="l">
              <a:buFont typeface="Arial" panose="020B0604020202020204" pitchFamily="34" charset="0"/>
              <a:buChar char="•"/>
            </a:pPr>
            <a:r>
              <a:rPr lang="en-US" sz="2100" dirty="0"/>
              <a:t>Many colonists </a:t>
            </a:r>
            <a:r>
              <a:rPr lang="en-US" sz="2100" dirty="0" smtClean="0"/>
              <a:t>protested </a:t>
            </a:r>
            <a:r>
              <a:rPr lang="en-US" sz="2100" dirty="0"/>
              <a:t>against these new British taxes and laws</a:t>
            </a:r>
            <a:r>
              <a:rPr lang="en-US" sz="2100" dirty="0" smtClean="0"/>
              <a:t>.</a:t>
            </a:r>
          </a:p>
          <a:p>
            <a:pPr marL="285750" indent="-285750" algn="l">
              <a:buFont typeface="Arial" panose="020B0604020202020204" pitchFamily="34" charset="0"/>
              <a:buChar char="•"/>
            </a:pPr>
            <a:r>
              <a:rPr lang="en-US" sz="2100" dirty="0"/>
              <a:t>Sons of Liberty formed in 1765 in Boston </a:t>
            </a:r>
            <a:r>
              <a:rPr lang="en-US" sz="2100" dirty="0" smtClean="0"/>
              <a:t>and spread in other colonies (American </a:t>
            </a:r>
            <a:r>
              <a:rPr lang="en-US" sz="2100" smtClean="0"/>
              <a:t>Revolution for kids). </a:t>
            </a:r>
            <a:endParaRPr lang="en-US" sz="2100" dirty="0" smtClean="0"/>
          </a:p>
          <a:p>
            <a:pPr marL="285750" indent="-285750" algn="l">
              <a:buFont typeface="Arial" panose="020B0604020202020204" pitchFamily="34" charset="0"/>
              <a:buChar char="•"/>
            </a:pPr>
            <a:r>
              <a:rPr lang="en-US" sz="2100" dirty="0" smtClean="0"/>
              <a:t>Protests emerged in Boston and </a:t>
            </a:r>
            <a:r>
              <a:rPr lang="en-US" sz="2100" dirty="0"/>
              <a:t>several colonists were shot and </a:t>
            </a:r>
            <a:r>
              <a:rPr lang="en-US" sz="2100" dirty="0" smtClean="0"/>
              <a:t>killed – the Boston Massacre. </a:t>
            </a:r>
          </a:p>
          <a:p>
            <a:pPr marL="285750" indent="-285750" algn="l">
              <a:buFont typeface="Arial" panose="020B0604020202020204" pitchFamily="34" charset="0"/>
              <a:buChar char="•"/>
            </a:pPr>
            <a:r>
              <a:rPr lang="en-US" sz="2100" dirty="0"/>
              <a:t>In 1773, the British imposed a new tax on tea</a:t>
            </a:r>
            <a:r>
              <a:rPr lang="en-US" sz="2100" dirty="0" smtClean="0"/>
              <a:t>.</a:t>
            </a:r>
          </a:p>
          <a:p>
            <a:pPr marL="285750" indent="-285750" algn="l">
              <a:buFont typeface="Arial" panose="020B0604020202020204" pitchFamily="34" charset="0"/>
              <a:buChar char="•"/>
            </a:pPr>
            <a:r>
              <a:rPr lang="en-US" sz="2100" dirty="0"/>
              <a:t>Several patriots in Boston protested this act by boarding ships in Boston harbor and dumping their tea into the water.</a:t>
            </a:r>
            <a:endParaRPr lang="en-US" sz="2100" dirty="0" smtClean="0"/>
          </a:p>
          <a:p>
            <a:pPr marL="285750" indent="-285750">
              <a:buFont typeface="Arial" panose="020B0604020202020204" pitchFamily="34" charset="0"/>
              <a:buChar char="•"/>
            </a:pPr>
            <a:endParaRPr lang="en-US" dirty="0"/>
          </a:p>
        </p:txBody>
      </p:sp>
      <p:pic>
        <p:nvPicPr>
          <p:cNvPr id="13" name="Picture 12"/>
          <p:cNvPicPr>
            <a:picLocks noChangeAspect="1"/>
          </p:cNvPicPr>
          <p:nvPr/>
        </p:nvPicPr>
        <p:blipFill>
          <a:blip r:embed="rId2"/>
          <a:stretch>
            <a:fillRect/>
          </a:stretch>
        </p:blipFill>
        <p:spPr>
          <a:xfrm>
            <a:off x="5788025" y="1515979"/>
            <a:ext cx="5425407" cy="4199021"/>
          </a:xfrm>
          <a:prstGeom prst="rect">
            <a:avLst/>
          </a:prstGeom>
        </p:spPr>
      </p:pic>
    </p:spTree>
    <p:extLst>
      <p:ext uri="{BB962C8B-B14F-4D97-AF65-F5344CB8AC3E}">
        <p14:creationId xmlns:p14="http://schemas.microsoft.com/office/powerpoint/2010/main" val="2360568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685800"/>
            <a:ext cx="3932237" cy="1371600"/>
          </a:xfrm>
        </p:spPr>
        <p:txBody>
          <a:bodyPr>
            <a:normAutofit/>
          </a:bodyPr>
          <a:lstStyle/>
          <a:p>
            <a:r>
              <a:rPr lang="en-US" dirty="0" smtClean="0"/>
              <a:t>The American revolution in detail</a:t>
            </a:r>
            <a:endParaRPr lang="en-US" dirty="0"/>
          </a:p>
        </p:txBody>
      </p:sp>
      <p:pic>
        <p:nvPicPr>
          <p:cNvPr id="5" name="Picture Placeholder 4"/>
          <p:cNvPicPr>
            <a:picLocks noGrp="1" noChangeAspect="1"/>
          </p:cNvPicPr>
          <p:nvPr>
            <p:ph type="pic" idx="1"/>
          </p:nvPr>
        </p:nvPicPr>
        <p:blipFill>
          <a:blip r:embed="rId3"/>
          <a:srcRect l="10117" r="10117"/>
          <a:stretch>
            <a:fillRect/>
          </a:stretch>
        </p:blipFill>
        <p:spPr>
          <a:xfrm>
            <a:off x="5257799" y="1082842"/>
            <a:ext cx="6049963" cy="4596063"/>
          </a:xfrm>
          <a:prstGeom prst="rect">
            <a:avLst/>
          </a:prstGeom>
        </p:spPr>
      </p:pic>
      <p:sp>
        <p:nvSpPr>
          <p:cNvPr id="3" name="Content Placeholder 2"/>
          <p:cNvSpPr>
            <a:spLocks noGrp="1"/>
          </p:cNvSpPr>
          <p:nvPr>
            <p:ph type="body" sz="half" idx="2"/>
          </p:nvPr>
        </p:nvSpPr>
        <p:spPr>
          <a:xfrm>
            <a:off x="839788" y="2057400"/>
            <a:ext cx="4105191" cy="3811588"/>
          </a:xfrm>
        </p:spPr>
        <p:txBody>
          <a:bodyPr>
            <a:normAutofit fontScale="92500" lnSpcReduction="10000"/>
          </a:bodyPr>
          <a:lstStyle/>
          <a:p>
            <a:pPr algn="l"/>
            <a:r>
              <a:rPr lang="en-US" dirty="0" smtClean="0"/>
              <a:t>This event brought the ideology of equality </a:t>
            </a:r>
          </a:p>
          <a:p>
            <a:pPr algn="l"/>
            <a:r>
              <a:rPr lang="en-US" dirty="0" smtClean="0"/>
              <a:t>“Every man was </a:t>
            </a:r>
            <a:r>
              <a:rPr lang="en-US" dirty="0"/>
              <a:t>equal and should be treated </a:t>
            </a:r>
            <a:r>
              <a:rPr lang="en-US" dirty="0" smtClean="0"/>
              <a:t>fairly”</a:t>
            </a:r>
          </a:p>
          <a:p>
            <a:pPr algn="l"/>
            <a:r>
              <a:rPr lang="en-US" dirty="0" smtClean="0"/>
              <a:t>A solid foundation was realized that brought up a new nation.</a:t>
            </a:r>
          </a:p>
          <a:p>
            <a:pPr algn="l"/>
            <a:r>
              <a:rPr lang="en-US" dirty="0" smtClean="0"/>
              <a:t>A nation that had much influences around the globe. </a:t>
            </a:r>
          </a:p>
          <a:p>
            <a:pPr algn="l"/>
            <a:r>
              <a:rPr lang="en-US" dirty="0" smtClean="0"/>
              <a:t>The world watches every time U.S. conducts an election. </a:t>
            </a:r>
          </a:p>
          <a:p>
            <a:pPr algn="l"/>
            <a:r>
              <a:rPr lang="en-US" dirty="0" smtClean="0"/>
              <a:t>America of today gives credence to the American Revolution. </a:t>
            </a:r>
          </a:p>
          <a:p>
            <a:r>
              <a:rPr lang="en-US" dirty="0" smtClean="0"/>
              <a:t>Fig. </a:t>
            </a:r>
            <a:r>
              <a:rPr lang="en-US" i="1" dirty="0" smtClean="0"/>
              <a:t>Boston Tea Party  </a:t>
            </a:r>
            <a:endParaRPr lang="en-US" i="1" dirty="0"/>
          </a:p>
        </p:txBody>
      </p:sp>
    </p:spTree>
    <p:extLst>
      <p:ext uri="{BB962C8B-B14F-4D97-AF65-F5344CB8AC3E}">
        <p14:creationId xmlns:p14="http://schemas.microsoft.com/office/powerpoint/2010/main" val="32474049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3653" y="1058778"/>
            <a:ext cx="7471610" cy="998621"/>
          </a:xfrm>
        </p:spPr>
        <p:txBody>
          <a:bodyPr/>
          <a:lstStyle/>
          <a:p>
            <a:r>
              <a:rPr lang="en-US" dirty="0" smtClean="0"/>
              <a:t>References </a:t>
            </a:r>
            <a:endParaRPr lang="en-US" dirty="0"/>
          </a:p>
        </p:txBody>
      </p:sp>
      <p:sp>
        <p:nvSpPr>
          <p:cNvPr id="4" name="Text Placeholder 3"/>
          <p:cNvSpPr>
            <a:spLocks noGrp="1"/>
          </p:cNvSpPr>
          <p:nvPr>
            <p:ph type="body" sz="half" idx="2"/>
          </p:nvPr>
        </p:nvSpPr>
        <p:spPr>
          <a:xfrm>
            <a:off x="2153653" y="2394284"/>
            <a:ext cx="7471610" cy="2298032"/>
          </a:xfrm>
        </p:spPr>
        <p:txBody>
          <a:bodyPr>
            <a:normAutofit lnSpcReduction="10000"/>
          </a:bodyPr>
          <a:lstStyle/>
          <a:p>
            <a:pPr marL="285750" indent="-285750" algn="l">
              <a:buFont typeface="Arial" panose="020B0604020202020204" pitchFamily="34" charset="0"/>
              <a:buChar char="•"/>
            </a:pPr>
            <a:r>
              <a:rPr lang="en-US" dirty="0"/>
              <a:t>American Revolution for Kids: Causes. (2018). Retrieved from Ducksters.com website: </a:t>
            </a:r>
            <a:r>
              <a:rPr lang="en-US" dirty="0">
                <a:hlinkClick r:id="rId2"/>
              </a:rPr>
              <a:t>https://</a:t>
            </a:r>
            <a:r>
              <a:rPr lang="en-US" dirty="0" smtClean="0">
                <a:hlinkClick r:id="rId2"/>
              </a:rPr>
              <a:t>www.ducksters.com/history/american_revolution/causes_revolutionary_war.php</a:t>
            </a:r>
            <a:endParaRPr lang="en-US" dirty="0" smtClean="0"/>
          </a:p>
          <a:p>
            <a:pPr marL="285750" indent="-285750" algn="l">
              <a:buFont typeface="Arial" panose="020B0604020202020204" pitchFamily="34" charset="0"/>
              <a:buChar char="•"/>
            </a:pPr>
            <a:r>
              <a:rPr lang="en-US" dirty="0"/>
              <a:t>Graf, R. (2010, April 4). The 10 Most Important Moments and Events in History. Retrieved from </a:t>
            </a:r>
            <a:r>
              <a:rPr lang="en-US" dirty="0" err="1"/>
              <a:t>Owlcation</a:t>
            </a:r>
            <a:r>
              <a:rPr lang="en-US" dirty="0"/>
              <a:t> website: https://owlcation.com/humanities/The-10-Most-Important-Moments-in-History-An-Illustrated-Guide</a:t>
            </a:r>
          </a:p>
        </p:txBody>
      </p:sp>
    </p:spTree>
    <p:extLst>
      <p:ext uri="{BB962C8B-B14F-4D97-AF65-F5344CB8AC3E}">
        <p14:creationId xmlns:p14="http://schemas.microsoft.com/office/powerpoint/2010/main" val="173455336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171</TotalTime>
  <Words>591</Words>
  <Application>Microsoft Office PowerPoint</Application>
  <PresentationFormat>Widescreen</PresentationFormat>
  <Paragraphs>58</Paragraphs>
  <Slides>8</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Garamond</vt:lpstr>
      <vt:lpstr>Organic</vt:lpstr>
      <vt:lpstr>PowerPoint Presentation</vt:lpstr>
      <vt:lpstr>Introduction </vt:lpstr>
      <vt:lpstr>The American Revolution</vt:lpstr>
      <vt:lpstr>Causes; founding of colonies  </vt:lpstr>
      <vt:lpstr>Taxes, Laws, and More Taxes</vt:lpstr>
      <vt:lpstr>Boston Protests </vt:lpstr>
      <vt:lpstr>The American revolution in detail</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13</cp:revision>
  <dcterms:created xsi:type="dcterms:W3CDTF">2020-04-21T03:35:10Z</dcterms:created>
  <dcterms:modified xsi:type="dcterms:W3CDTF">2020-04-21T06:26:23Z</dcterms:modified>
</cp:coreProperties>
</file>